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03" r:id="rId5"/>
    <p:sldId id="290" r:id="rId6"/>
    <p:sldId id="291" r:id="rId7"/>
    <p:sldId id="293" r:id="rId8"/>
    <p:sldId id="306" r:id="rId9"/>
    <p:sldId id="294" r:id="rId10"/>
    <p:sldId id="302" r:id="rId11"/>
    <p:sldId id="297" r:id="rId12"/>
    <p:sldId id="298" r:id="rId13"/>
    <p:sldId id="307" r:id="rId14"/>
    <p:sldId id="305" r:id="rId15"/>
    <p:sldId id="295" r:id="rId16"/>
    <p:sldId id="296" r:id="rId17"/>
    <p:sldId id="299" r:id="rId18"/>
    <p:sldId id="300" r:id="rId19"/>
    <p:sldId id="304" r:id="rId20"/>
  </p:sldIdLst>
  <p:sldSz cx="9144000" cy="5143500" type="screen16x9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64877EA-86BF-4C16-85C1-A4FEF36C73B4}">
          <p14:sldIdLst>
            <p14:sldId id="303"/>
            <p14:sldId id="290"/>
            <p14:sldId id="291"/>
            <p14:sldId id="293"/>
            <p14:sldId id="306"/>
            <p14:sldId id="294"/>
            <p14:sldId id="302"/>
            <p14:sldId id="297"/>
            <p14:sldId id="298"/>
            <p14:sldId id="307"/>
            <p14:sldId id="305"/>
            <p14:sldId id="295"/>
            <p14:sldId id="296"/>
            <p14:sldId id="299"/>
            <p14:sldId id="300"/>
            <p14:sldId id="3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FFFFFF"/>
    <a:srgbClr val="969696"/>
    <a:srgbClr val="4D4D4D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75682" autoAdjust="0"/>
  </p:normalViewPr>
  <p:slideViewPr>
    <p:cSldViewPr>
      <p:cViewPr varScale="1">
        <p:scale>
          <a:sx n="72" d="100"/>
          <a:sy n="72" d="100"/>
        </p:scale>
        <p:origin x="-97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94" y="-12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zutani Aya" userId="89ff2634f1ba97d3" providerId="LiveId" clId="{03FFA3C0-2F0C-47D9-B9E4-70E8629D57B6}"/>
    <pc:docChg chg="undo custSel modSld">
      <pc:chgData name="Mizutani Aya" userId="89ff2634f1ba97d3" providerId="LiveId" clId="{03FFA3C0-2F0C-47D9-B9E4-70E8629D57B6}" dt="2018-10-27T13:58:47.528" v="14655" actId="20577"/>
      <pc:docMkLst>
        <pc:docMk/>
      </pc:docMkLst>
      <pc:sldChg chg="modNotesTx">
        <pc:chgData name="Mizutani Aya" userId="89ff2634f1ba97d3" providerId="LiveId" clId="{03FFA3C0-2F0C-47D9-B9E4-70E8629D57B6}" dt="2018-10-27T12:44:34.882" v="13684" actId="20577"/>
        <pc:sldMkLst>
          <pc:docMk/>
          <pc:sldMk cId="3889909750" sldId="290"/>
        </pc:sldMkLst>
      </pc:sldChg>
      <pc:sldChg chg="modNotesTx">
        <pc:chgData name="Mizutani Aya" userId="89ff2634f1ba97d3" providerId="LiveId" clId="{03FFA3C0-2F0C-47D9-B9E4-70E8629D57B6}" dt="2018-10-27T12:45:29.973" v="13690" actId="20577"/>
        <pc:sldMkLst>
          <pc:docMk/>
          <pc:sldMk cId="4169677246" sldId="291"/>
        </pc:sldMkLst>
      </pc:sldChg>
      <pc:sldChg chg="modNotesTx">
        <pc:chgData name="Mizutani Aya" userId="89ff2634f1ba97d3" providerId="LiveId" clId="{03FFA3C0-2F0C-47D9-B9E4-70E8629D57B6}" dt="2018-10-27T13:19:49.805" v="14172" actId="20577"/>
        <pc:sldMkLst>
          <pc:docMk/>
          <pc:sldMk cId="1182673297" sldId="292"/>
        </pc:sldMkLst>
      </pc:sldChg>
      <pc:sldChg chg="modNotesTx">
        <pc:chgData name="Mizutani Aya" userId="89ff2634f1ba97d3" providerId="LiveId" clId="{03FFA3C0-2F0C-47D9-B9E4-70E8629D57B6}" dt="2018-10-27T12:58:06.445" v="13707" actId="20577"/>
        <pc:sldMkLst>
          <pc:docMk/>
          <pc:sldMk cId="2732537372" sldId="293"/>
        </pc:sldMkLst>
      </pc:sldChg>
      <pc:sldChg chg="modNotesTx">
        <pc:chgData name="Mizutani Aya" userId="89ff2634f1ba97d3" providerId="LiveId" clId="{03FFA3C0-2F0C-47D9-B9E4-70E8629D57B6}" dt="2018-10-27T13:23:07.325" v="14212" actId="20577"/>
        <pc:sldMkLst>
          <pc:docMk/>
          <pc:sldMk cId="1538422253" sldId="294"/>
        </pc:sldMkLst>
      </pc:sldChg>
      <pc:sldChg chg="modNotesTx">
        <pc:chgData name="Mizutani Aya" userId="89ff2634f1ba97d3" providerId="LiveId" clId="{03FFA3C0-2F0C-47D9-B9E4-70E8629D57B6}" dt="2018-10-27T13:39:19.101" v="14471" actId="20577"/>
        <pc:sldMkLst>
          <pc:docMk/>
          <pc:sldMk cId="1847137831" sldId="295"/>
        </pc:sldMkLst>
      </pc:sldChg>
      <pc:sldChg chg="modNotesTx">
        <pc:chgData name="Mizutani Aya" userId="89ff2634f1ba97d3" providerId="LiveId" clId="{03FFA3C0-2F0C-47D9-B9E4-70E8629D57B6}" dt="2018-10-27T13:45:55.245" v="14519" actId="20577"/>
        <pc:sldMkLst>
          <pc:docMk/>
          <pc:sldMk cId="2035976737" sldId="296"/>
        </pc:sldMkLst>
      </pc:sldChg>
      <pc:sldChg chg="modNotesTx">
        <pc:chgData name="Mizutani Aya" userId="89ff2634f1ba97d3" providerId="LiveId" clId="{03FFA3C0-2F0C-47D9-B9E4-70E8629D57B6}" dt="2018-10-27T13:33:08.873" v="14393" actId="20577"/>
        <pc:sldMkLst>
          <pc:docMk/>
          <pc:sldMk cId="390446796" sldId="297"/>
        </pc:sldMkLst>
      </pc:sldChg>
      <pc:sldChg chg="modNotesTx">
        <pc:chgData name="Mizutani Aya" userId="89ff2634f1ba97d3" providerId="LiveId" clId="{03FFA3C0-2F0C-47D9-B9E4-70E8629D57B6}" dt="2018-10-27T13:38:35.924" v="14468" actId="20577"/>
        <pc:sldMkLst>
          <pc:docMk/>
          <pc:sldMk cId="148658853" sldId="298"/>
        </pc:sldMkLst>
      </pc:sldChg>
      <pc:sldChg chg="modNotesTx">
        <pc:chgData name="Mizutani Aya" userId="89ff2634f1ba97d3" providerId="LiveId" clId="{03FFA3C0-2F0C-47D9-B9E4-70E8629D57B6}" dt="2018-10-27T13:54:55.931" v="14568" actId="6549"/>
        <pc:sldMkLst>
          <pc:docMk/>
          <pc:sldMk cId="1034563266" sldId="299"/>
        </pc:sldMkLst>
      </pc:sldChg>
      <pc:sldChg chg="modNotesTx">
        <pc:chgData name="Mizutani Aya" userId="89ff2634f1ba97d3" providerId="LiveId" clId="{03FFA3C0-2F0C-47D9-B9E4-70E8629D57B6}" dt="2018-10-27T13:58:47.528" v="14655" actId="20577"/>
        <pc:sldMkLst>
          <pc:docMk/>
          <pc:sldMk cId="1402861133" sldId="300"/>
        </pc:sldMkLst>
      </pc:sldChg>
      <pc:sldChg chg="modNotesTx">
        <pc:chgData name="Mizutani Aya" userId="89ff2634f1ba97d3" providerId="LiveId" clId="{03FFA3C0-2F0C-47D9-B9E4-70E8629D57B6}" dt="2018-10-27T13:24:09.252" v="14221" actId="20577"/>
        <pc:sldMkLst>
          <pc:docMk/>
          <pc:sldMk cId="2100601569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AEFCC-384A-48F1-8BA9-180675452A27}" type="datetimeFigureOut">
              <a:rPr kumimoji="1" lang="ja-JP" altLang="en-US" smtClean="0"/>
              <a:t>2018/11/2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12B8-A22A-4F0B-9576-B6F2AB29E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41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87893-723F-4CAA-B126-63DCA58F3E54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76B5E-4A75-4515-A293-6A62AFAC28F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01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739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37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959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541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29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500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137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01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75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71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87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87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92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78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6B5E-4A75-4515-A293-6A62AFAC28F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7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2117957"/>
            <a:ext cx="9144000" cy="1080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ctrTitle"/>
          </p:nvPr>
        </p:nvSpPr>
        <p:spPr>
          <a:xfrm>
            <a:off x="540000" y="1995686"/>
            <a:ext cx="8064000" cy="14941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 b="1" i="0" baseline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13" name="サブタイトル 2"/>
          <p:cNvSpPr>
            <a:spLocks noGrp="1"/>
          </p:cNvSpPr>
          <p:nvPr>
            <p:ph type="subTitle" idx="1"/>
          </p:nvPr>
        </p:nvSpPr>
        <p:spPr>
          <a:xfrm>
            <a:off x="540000" y="2895786"/>
            <a:ext cx="8064000" cy="302171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tx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pic>
        <p:nvPicPr>
          <p:cNvPr id="21" name="図 20" descr="青ヘッタ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" y="2"/>
            <a:ext cx="9143624" cy="429733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>
            <a:off x="0" y="897564"/>
            <a:ext cx="9144000" cy="1620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0" y="4623978"/>
            <a:ext cx="9144000" cy="5195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40000" y="4803998"/>
            <a:ext cx="8064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©2018 Seiko Solutions Inc. All rights reserved.</a:t>
            </a:r>
            <a:endParaRPr lang="ja-JP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（SEIKOロゴ入り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208087" y="4958072"/>
            <a:ext cx="8784000" cy="810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defRPr>
            </a:lvl1pPr>
          </a:lstStyle>
          <a:p>
            <a:fld id="{9F3B3744-1C88-41AF-A7CA-C7E838F509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4"/>
          </p:nvPr>
        </p:nvSpPr>
        <p:spPr>
          <a:xfrm>
            <a:off x="179393" y="15322"/>
            <a:ext cx="8785225" cy="411510"/>
          </a:xfrm>
        </p:spPr>
        <p:txBody>
          <a:bodyPr anchor="ctr">
            <a:noAutofit/>
          </a:bodyPr>
          <a:lstStyle>
            <a:lvl1pPr>
              <a:defRPr sz="3200" b="1" i="0" baseline="0">
                <a:solidFill>
                  <a:srgbClr val="FFFFFF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540000" y="4876006"/>
            <a:ext cx="8064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ja-JP" sz="9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©2018 Seiko Solutions Inc. All rights reserved.</a:t>
            </a:r>
            <a:endParaRPr lang="ja-JP" altLang="en-US" sz="9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3" name="図 12" descr="SEIKO（青）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"/>
            <a:ext cx="1403648" cy="566258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483518"/>
            <a:ext cx="8784976" cy="4392487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 baseline="0"/>
            </a:lvl1pPr>
            <a:lvl2pPr marL="450000" indent="-4500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baseline="0"/>
            </a:lvl2pPr>
            <a:lvl3pPr marL="900000" indent="-4500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2600" baseline="0"/>
            </a:lvl3pPr>
            <a:lvl4pPr marL="1350000" indent="-4500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2200" baseline="0"/>
            </a:lvl4pPr>
            <a:lvl5pPr marL="1800000" indent="-4500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2000" baseline="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897564"/>
            <a:ext cx="9144000" cy="16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623978"/>
            <a:ext cx="9144000" cy="5195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540000" y="4803998"/>
            <a:ext cx="8064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ja-JP" sz="9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©2018 Seiko Solutions Inc. All rights reserved.</a:t>
            </a:r>
            <a:endParaRPr lang="ja-JP" altLang="en-US" sz="9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0" name="Picture 3" descr="C:\S1246\Desktop\商標関連資料\VIマニュアルロゴ個別データ_20141128版_CDR\png data\CE_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819" y="2059782"/>
            <a:ext cx="366236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8676000" y="4948014"/>
            <a:ext cx="468000" cy="135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80000" y="4948014"/>
            <a:ext cx="8784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FFFFFF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itchFamily="34" charset="0"/>
              </a:defRPr>
            </a:lvl1pPr>
          </a:lstStyle>
          <a:p>
            <a:fld id="{9F3B3744-1C88-41AF-A7CA-C7E838F509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8" name="図 17" descr="青ヘッタ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" y="2"/>
            <a:ext cx="9108123" cy="429733"/>
          </a:xfrm>
          <a:prstGeom prst="rect">
            <a:avLst/>
          </a:prstGeom>
        </p:spPr>
      </p:pic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79512" y="483518"/>
            <a:ext cx="8856984" cy="43764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  <a:p>
            <a:pPr lvl="0"/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0" y="4860000"/>
            <a:ext cx="9144000" cy="0"/>
          </a:xfrm>
          <a:prstGeom prst="line">
            <a:avLst/>
          </a:prstGeom>
          <a:ln w="31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SEIKO（青）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"/>
            <a:ext cx="1403648" cy="5662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i="0" kern="1200" baseline="0">
          <a:solidFill>
            <a:schemeClr val="tx1"/>
          </a:solidFill>
          <a:latin typeface="Arial" panose="020B0604020202020204" pitchFamily="34" charset="0"/>
          <a:ea typeface="ＭＳ ゴシック" panose="020B0609070205080204" pitchFamily="49" charset="-128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0" i="0" kern="1200" baseline="0">
          <a:solidFill>
            <a:schemeClr val="tx1"/>
          </a:solidFill>
          <a:latin typeface="Arial" panose="020B0604020202020204" pitchFamily="34" charset="0"/>
          <a:ea typeface="游ゴシック Medium" panose="020B0500000000000000" pitchFamily="50" charset="-128"/>
          <a:cs typeface="Arial" panose="020B0604020202020204" pitchFamily="34" charset="0"/>
        </a:defRPr>
      </a:lvl1pPr>
      <a:lvl2pPr marL="3600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Ø"/>
        <a:tabLst/>
        <a:defRPr kumimoji="1" sz="3000" b="0" i="0" kern="1200" baseline="0">
          <a:solidFill>
            <a:schemeClr val="tx1"/>
          </a:solidFill>
          <a:latin typeface="Arial" panose="020B0604020202020204" pitchFamily="34" charset="0"/>
          <a:ea typeface="游ゴシック Medium" panose="020B0500000000000000" pitchFamily="50" charset="-128"/>
          <a:cs typeface="Arial" panose="020B0604020202020204" pitchFamily="34" charset="0"/>
        </a:defRPr>
      </a:lvl2pPr>
      <a:lvl3pPr marL="7200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kumimoji="1" sz="2800" b="0" i="0" kern="1200" baseline="0">
          <a:solidFill>
            <a:schemeClr val="tx1"/>
          </a:solidFill>
          <a:latin typeface="Arial" panose="020B0604020202020204" pitchFamily="34" charset="0"/>
          <a:ea typeface="游ゴシック Medium" panose="020B0500000000000000" pitchFamily="50" charset="-128"/>
          <a:cs typeface="Arial" panose="020B0604020202020204" pitchFamily="34" charset="0"/>
        </a:defRPr>
      </a:lvl3pPr>
      <a:lvl4pPr marL="10800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Ø"/>
        <a:tabLst/>
        <a:defRPr kumimoji="1" sz="2600" b="0" i="0" kern="1200" baseline="0">
          <a:solidFill>
            <a:schemeClr val="tx1"/>
          </a:solidFill>
          <a:latin typeface="Arial" panose="020B0604020202020204" pitchFamily="34" charset="0"/>
          <a:ea typeface="游ゴシック Medium" panose="020B0500000000000000" pitchFamily="50" charset="-128"/>
          <a:cs typeface="Arial" panose="020B0604020202020204" pitchFamily="34" charset="0"/>
        </a:defRPr>
      </a:lvl4pPr>
      <a:lvl5pPr marL="14400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kumimoji="1" sz="2400" b="0" i="0" kern="1200" baseline="0">
          <a:solidFill>
            <a:schemeClr val="tx1"/>
          </a:solidFill>
          <a:latin typeface="Arial" panose="020B0604020202020204" pitchFamily="34" charset="0"/>
          <a:ea typeface="游ゴシック Medium" panose="020B0500000000000000" pitchFamily="50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3" descr="社名ロゴ_sso英黒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31990"/>
            <a:ext cx="221773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787832" y="3396817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Yosuke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Kurata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Development Section</a:t>
            </a:r>
          </a:p>
          <a:p>
            <a:pPr algn="r"/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yosuke.kurata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[at]seiko-sol.co.jp</a:t>
            </a:r>
          </a:p>
          <a:p>
            <a:pPr algn="r"/>
            <a:endParaRPr kumimoji="1"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ITSF 2018</a:t>
            </a:r>
          </a:p>
          <a:p>
            <a:pPr algn="r"/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2018 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51520" y="1347614"/>
            <a:ext cx="8640960" cy="1584176"/>
          </a:xfrm>
        </p:spPr>
        <p:txBody>
          <a:bodyPr anchor="ctr">
            <a:noAutofit/>
          </a:bodyPr>
          <a:lstStyle/>
          <a:p>
            <a:pPr rtl="0" eaLnBrk="1" latinLnBrk="0" hangingPunct="1"/>
            <a:r>
              <a:rPr lang="en-US" altLang="ja-JP" sz="3600" dirty="0" smtClean="0">
                <a:ea typeface="Verdana"/>
              </a:rPr>
              <a:t>Difficulty in Designing Redundant Network where PTP and The Other Services Coexist</a:t>
            </a:r>
            <a:endParaRPr lang="ja-JP" altLang="ja-JP" sz="3600" dirty="0" smtClean="0"/>
          </a:p>
        </p:txBody>
      </p:sp>
      <p:pic>
        <p:nvPicPr>
          <p:cNvPr id="6" name="図 5" descr="SEIKO（青）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11786"/>
            <a:ext cx="2389130" cy="963820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251520" y="1275606"/>
            <a:ext cx="8640960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 smtClean="0"/>
              <a:t>A) BC </a:t>
            </a:r>
            <a:r>
              <a:rPr lang="en-US" altLang="ja-JP" dirty="0"/>
              <a:t>(mfr.) dependent </a:t>
            </a:r>
            <a:r>
              <a:rPr lang="en-US" altLang="ja-JP" dirty="0" smtClean="0"/>
              <a:t>technique</a:t>
            </a:r>
            <a:r>
              <a:rPr lang="ja-JP" altLang="en-US" dirty="0" smtClean="0"/>
              <a:t>  </a:t>
            </a:r>
            <a:r>
              <a:rPr lang="en-US" altLang="ja-JP" dirty="0" smtClean="0"/>
              <a:t>cont.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627535"/>
            <a:ext cx="8784976" cy="4104456"/>
          </a:xfrm>
        </p:spPr>
        <p:txBody>
          <a:bodyPr/>
          <a:lstStyle/>
          <a:p>
            <a:r>
              <a:rPr lang="en-US" altLang="ja-JP" b="1" dirty="0">
                <a:solidFill>
                  <a:srgbClr val="C00000"/>
                </a:solidFill>
              </a:rPr>
              <a:t>Advantage:</a:t>
            </a:r>
          </a:p>
          <a:p>
            <a:pPr lvl="1"/>
            <a:r>
              <a:rPr lang="en-US" altLang="ja-JP" dirty="0"/>
              <a:t>LAN ports are always non-block.</a:t>
            </a:r>
          </a:p>
          <a:p>
            <a:pPr lvl="1"/>
            <a:r>
              <a:rPr lang="en-US" altLang="ja-JP" dirty="0"/>
              <a:t>BMCA works </a:t>
            </a:r>
            <a:r>
              <a:rPr lang="en-US" altLang="ja-JP" dirty="0" smtClean="0"/>
              <a:t>perfectly. </a:t>
            </a:r>
            <a:br>
              <a:rPr lang="en-US" altLang="ja-JP" dirty="0" smtClean="0"/>
            </a:br>
            <a:r>
              <a:rPr lang="en-US" altLang="ja-JP" sz="2400" dirty="0" smtClean="0"/>
              <a:t>(If PTP is not </a:t>
            </a:r>
            <a:r>
              <a:rPr lang="en-US" altLang="ja-JP" sz="2400" dirty="0"/>
              <a:t>affected by the LAG and </a:t>
            </a:r>
            <a:r>
              <a:rPr lang="en-US" altLang="ja-JP" sz="2400" dirty="0" smtClean="0"/>
              <a:t>stacking)</a:t>
            </a:r>
            <a:endParaRPr lang="en-US" altLang="ja-JP" dirty="0"/>
          </a:p>
          <a:p>
            <a:r>
              <a:rPr lang="en-US" altLang="ja-JP" b="1" dirty="0">
                <a:solidFill>
                  <a:srgbClr val="002060"/>
                </a:solidFill>
              </a:rPr>
              <a:t>Disadvantage:</a:t>
            </a:r>
          </a:p>
          <a:p>
            <a:pPr lvl="1"/>
            <a:r>
              <a:rPr lang="en-US" altLang="ja-JP" dirty="0"/>
              <a:t>D</a:t>
            </a:r>
            <a:r>
              <a:rPr lang="en-US" altLang="ja-JP" dirty="0" smtClean="0"/>
              <a:t>epends </a:t>
            </a:r>
            <a:r>
              <a:rPr lang="en-US" altLang="ja-JP" dirty="0"/>
              <a:t>on manufacturer.</a:t>
            </a:r>
          </a:p>
          <a:p>
            <a:pPr lvl="1"/>
            <a:r>
              <a:rPr lang="en-US" altLang="ja-JP" dirty="0"/>
              <a:t>Only a few topology can be applied this technique.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2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9F3B3744-1C88-41AF-A7CA-C7E838F509E8}" type="slidenum">
              <a:rPr lang="ja-JP" altLang="en-US" b="1" smtClean="0"/>
              <a:pPr/>
              <a:t>10</a:t>
            </a:fld>
            <a:endParaRPr lang="ja-JP" altLang="en-US" b="1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 smtClean="0"/>
              <a:t>B) SMPTE </a:t>
            </a:r>
            <a:r>
              <a:rPr lang="en-US" altLang="ja-JP" dirty="0"/>
              <a:t>ST </a:t>
            </a:r>
            <a:r>
              <a:rPr lang="en-US" altLang="ja-JP" dirty="0" smtClean="0"/>
              <a:t>2110 overview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r>
              <a:rPr lang="en-US" altLang="ja-JP" sz="2400" dirty="0"/>
              <a:t>D</a:t>
            </a:r>
            <a:r>
              <a:rPr lang="en-US" altLang="ja-JP" sz="2400" dirty="0" smtClean="0"/>
              <a:t>efines </a:t>
            </a:r>
            <a:r>
              <a:rPr lang="en-US" altLang="ja-JP" sz="2400" dirty="0"/>
              <a:t>video streaming for TV facilities over IP network.</a:t>
            </a:r>
          </a:p>
          <a:p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 rot="16200000">
            <a:off x="431104" y="2657436"/>
            <a:ext cx="360050" cy="71989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77278" y="1863358"/>
            <a:ext cx="504070" cy="240647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</a:t>
            </a:r>
            <a:endParaRPr kumimoji="1" lang="ja-JP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下矢印 6"/>
          <p:cNvSpPr/>
          <p:nvPr/>
        </p:nvSpPr>
        <p:spPr>
          <a:xfrm rot="16200000">
            <a:off x="1830758" y="1836060"/>
            <a:ext cx="216030" cy="61907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7637" y="1847980"/>
            <a:ext cx="578099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Video</a:t>
            </a:r>
            <a:endParaRPr kumimoji="1"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下矢印 8"/>
          <p:cNvSpPr/>
          <p:nvPr/>
        </p:nvSpPr>
        <p:spPr>
          <a:xfrm rot="16200000">
            <a:off x="1830758" y="2700157"/>
            <a:ext cx="216030" cy="61907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752" y="2712077"/>
            <a:ext cx="647901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Audio</a:t>
            </a:r>
            <a:endParaRPr kumimoji="1"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下矢印 10"/>
          <p:cNvSpPr/>
          <p:nvPr/>
        </p:nvSpPr>
        <p:spPr>
          <a:xfrm rot="16200000">
            <a:off x="1830758" y="3636261"/>
            <a:ext cx="216030" cy="61907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18479" y="3621764"/>
            <a:ext cx="792089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Ancillary</a:t>
            </a:r>
            <a:endParaRPr kumimoji="1"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267698" y="1834757"/>
            <a:ext cx="1944171" cy="63487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Uncompressed Video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267698" y="2691470"/>
            <a:ext cx="1944171" cy="65183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Uncompressed Audio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267765" y="3570038"/>
            <a:ext cx="1944171" cy="69979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Scripts, etc.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下矢印 15"/>
          <p:cNvSpPr/>
          <p:nvPr/>
        </p:nvSpPr>
        <p:spPr>
          <a:xfrm rot="16200000">
            <a:off x="4254778" y="2044179"/>
            <a:ext cx="216030" cy="21603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下矢印 16"/>
          <p:cNvSpPr/>
          <p:nvPr/>
        </p:nvSpPr>
        <p:spPr>
          <a:xfrm rot="16200000">
            <a:off x="4254778" y="2909371"/>
            <a:ext cx="216030" cy="21603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下矢印 17"/>
          <p:cNvSpPr/>
          <p:nvPr/>
        </p:nvSpPr>
        <p:spPr>
          <a:xfrm rot="16200000">
            <a:off x="4254778" y="3837782"/>
            <a:ext cx="216030" cy="21603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499918" y="1848002"/>
            <a:ext cx="936130" cy="62162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RTP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499918" y="2691470"/>
            <a:ext cx="936130" cy="6518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RTP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499909" y="3570038"/>
            <a:ext cx="936130" cy="69979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RTP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971419" y="1711650"/>
            <a:ext cx="4608640" cy="2754465"/>
          </a:xfrm>
          <a:prstGeom prst="roundRect">
            <a:avLst>
              <a:gd name="adj" fmla="val 7005"/>
            </a:avLst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109980" y="1877444"/>
            <a:ext cx="672049" cy="239239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012118" y="1733423"/>
            <a:ext cx="864064" cy="2732692"/>
          </a:xfrm>
          <a:prstGeom prst="roundRect">
            <a:avLst>
              <a:gd name="adj" fmla="val 7005"/>
            </a:avLst>
          </a:prstGeom>
          <a:noFill/>
          <a:ln w="25400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7488297" y="1887956"/>
            <a:ext cx="504070" cy="238187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MUX</a:t>
            </a:r>
            <a:endParaRPr kumimoji="1" lang="ja-JP" altLang="en-US" sz="12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380238" y="1749555"/>
            <a:ext cx="720189" cy="2726313"/>
          </a:xfrm>
          <a:prstGeom prst="roundRect">
            <a:avLst>
              <a:gd name="adj" fmla="val 7005"/>
            </a:avLst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9603" y="2211710"/>
            <a:ext cx="91015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Video stream</a:t>
            </a:r>
            <a:endParaRPr kumimoji="1"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右矢印 33"/>
          <p:cNvSpPr/>
          <p:nvPr/>
        </p:nvSpPr>
        <p:spPr>
          <a:xfrm rot="5400000">
            <a:off x="1123740" y="1426791"/>
            <a:ext cx="411147" cy="36005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30" y="820106"/>
            <a:ext cx="576168" cy="54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2591711" y="4475869"/>
            <a:ext cx="1440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conv.</a:t>
            </a:r>
            <a:endParaRPr kumimoji="1" lang="ja-JP" altLang="en-US" sz="20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142" y="1338939"/>
            <a:ext cx="868160" cy="3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31" y="1274675"/>
            <a:ext cx="868160" cy="3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下矢印 42"/>
          <p:cNvSpPr/>
          <p:nvPr/>
        </p:nvSpPr>
        <p:spPr>
          <a:xfrm rot="18900000">
            <a:off x="5675903" y="2104293"/>
            <a:ext cx="251170" cy="52626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下矢印 43"/>
          <p:cNvSpPr/>
          <p:nvPr/>
        </p:nvSpPr>
        <p:spPr>
          <a:xfrm rot="13500000">
            <a:off x="5675903" y="3520852"/>
            <a:ext cx="251170" cy="52626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下矢印 44"/>
          <p:cNvSpPr/>
          <p:nvPr/>
        </p:nvSpPr>
        <p:spPr>
          <a:xfrm rot="16200000">
            <a:off x="5657014" y="2754957"/>
            <a:ext cx="251170" cy="52626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下矢印 45"/>
          <p:cNvSpPr/>
          <p:nvPr/>
        </p:nvSpPr>
        <p:spPr>
          <a:xfrm rot="18900000">
            <a:off x="7013730" y="3544493"/>
            <a:ext cx="251170" cy="52626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下矢印 46"/>
          <p:cNvSpPr/>
          <p:nvPr/>
        </p:nvSpPr>
        <p:spPr>
          <a:xfrm rot="13500000">
            <a:off x="7013731" y="2115178"/>
            <a:ext cx="251170" cy="52626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下矢印 47"/>
          <p:cNvSpPr/>
          <p:nvPr/>
        </p:nvSpPr>
        <p:spPr>
          <a:xfrm rot="16200000">
            <a:off x="7013731" y="2746558"/>
            <a:ext cx="251170" cy="52626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020232" y="4475896"/>
            <a:ext cx="1440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conv.</a:t>
            </a:r>
            <a:endParaRPr kumimoji="1" lang="ja-JP" altLang="en-US" sz="20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0" name="下矢印 49"/>
          <p:cNvSpPr/>
          <p:nvPr/>
        </p:nvSpPr>
        <p:spPr>
          <a:xfrm rot="16200000">
            <a:off x="8362547" y="2649741"/>
            <a:ext cx="360050" cy="71989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100427" y="2244890"/>
            <a:ext cx="91015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Video stream</a:t>
            </a:r>
            <a:endParaRPr kumimoji="1"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2" name="右矢印 51"/>
          <p:cNvSpPr/>
          <p:nvPr/>
        </p:nvSpPr>
        <p:spPr>
          <a:xfrm rot="5400000">
            <a:off x="7534758" y="1448042"/>
            <a:ext cx="411147" cy="36005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248" y="841357"/>
            <a:ext cx="576168" cy="54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1619509" y="832926"/>
            <a:ext cx="11522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Timestamp</a:t>
            </a:r>
          </a:p>
          <a:p>
            <a:pPr algn="ctr"/>
            <a:r>
              <a:rPr kumimoji="1"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(PTP)</a:t>
            </a:r>
            <a:endParaRPr kumimoji="1" lang="ja-JP" altLang="en-US" sz="1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336006" y="869981"/>
            <a:ext cx="11522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Timestamp</a:t>
            </a:r>
          </a:p>
          <a:p>
            <a:pPr algn="ctr"/>
            <a:r>
              <a:rPr kumimoji="1"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(PTP)</a:t>
            </a:r>
            <a:endParaRPr kumimoji="1" lang="ja-JP" altLang="en-US" sz="1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 smtClean="0"/>
              <a:t>B) SMPTE 2110: PTP and Redundancy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07504" y="1059582"/>
            <a:ext cx="8928992" cy="3312368"/>
          </a:xfrm>
        </p:spPr>
        <p:txBody>
          <a:bodyPr/>
          <a:lstStyle/>
          <a:p>
            <a:pPr lvl="1"/>
            <a:r>
              <a:rPr lang="en-US" altLang="ja-JP" dirty="0" smtClean="0"/>
              <a:t>Require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PTP (ST 2059-2 profile) to synchronize each </a:t>
            </a:r>
            <a:r>
              <a:rPr lang="en-US" altLang="ja-JP" dirty="0"/>
              <a:t>essence (video, audio and ancillary data)</a:t>
            </a:r>
            <a:endParaRPr kumimoji="1" lang="en-US" altLang="ja-JP" dirty="0"/>
          </a:p>
          <a:p>
            <a:pPr lvl="2"/>
            <a:endParaRPr kumimoji="1" lang="en-US" altLang="ja-JP" dirty="0"/>
          </a:p>
          <a:p>
            <a:pPr lvl="1"/>
            <a:r>
              <a:rPr lang="en-US" altLang="ja-JP" dirty="0"/>
              <a:t>Must use ST 2022-7 when using redundant stream.</a:t>
            </a:r>
          </a:p>
          <a:p>
            <a:pPr lvl="2"/>
            <a:r>
              <a:rPr kumimoji="1" lang="en-US" altLang="ja-JP" b="1" dirty="0"/>
              <a:t>Do not </a:t>
            </a:r>
            <a:r>
              <a:rPr lang="en-US" altLang="ja-JP" dirty="0"/>
              <a:t>drop</a:t>
            </a:r>
            <a:r>
              <a:rPr kumimoji="1" lang="en-US" altLang="ja-JP" dirty="0"/>
              <a:t> any streaming data.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				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→ </a:t>
            </a:r>
            <a:r>
              <a:rPr kumimoji="1" lang="en-US" altLang="ja-JP" b="1" dirty="0">
                <a:solidFill>
                  <a:srgbClr val="C00000"/>
                </a:solidFill>
              </a:rPr>
              <a:t>Can’t use </a:t>
            </a:r>
            <a:r>
              <a:rPr lang="en-US" altLang="ja-JP" b="1" dirty="0">
                <a:solidFill>
                  <a:srgbClr val="C00000"/>
                </a:solidFill>
              </a:rPr>
              <a:t>(R)</a:t>
            </a:r>
            <a:r>
              <a:rPr kumimoji="1" lang="en-US" altLang="ja-JP" b="1" dirty="0">
                <a:solidFill>
                  <a:srgbClr val="C00000"/>
                </a:solidFill>
              </a:rPr>
              <a:t>STP!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32752" y="843558"/>
            <a:ext cx="4940724" cy="33123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07504" y="909903"/>
            <a:ext cx="3024336" cy="31740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 smtClean="0"/>
              <a:t>B) SMPTE </a:t>
            </a:r>
            <a:r>
              <a:rPr kumimoji="1" lang="en-US" altLang="ja-JP" dirty="0"/>
              <a:t>ST 2022-7 Topology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555526"/>
            <a:ext cx="8784976" cy="43204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kumimoji="1" lang="en-US" altLang="ja-JP" sz="2800" dirty="0"/>
              <a:t>Typical redundancy topology for SMPTE ST 2022-7</a:t>
            </a:r>
          </a:p>
          <a:p>
            <a:pPr algn="ctr"/>
            <a:endParaRPr lang="en-US" altLang="ja-JP" sz="2800" dirty="0"/>
          </a:p>
          <a:p>
            <a:pPr algn="ctr"/>
            <a:endParaRPr kumimoji="1" lang="en-US" altLang="ja-JP" sz="2800" dirty="0"/>
          </a:p>
          <a:p>
            <a:pPr algn="ctr"/>
            <a:endParaRPr lang="en-US" altLang="ja-JP" sz="2800" dirty="0"/>
          </a:p>
          <a:p>
            <a:pPr algn="ctr"/>
            <a:endParaRPr kumimoji="1" lang="en-US" altLang="ja-JP" sz="2800" dirty="0"/>
          </a:p>
          <a:p>
            <a:pPr algn="ctr"/>
            <a:endParaRPr lang="en-US" altLang="ja-JP" sz="2800" dirty="0"/>
          </a:p>
          <a:p>
            <a:pPr algn="ctr"/>
            <a:endParaRPr kumimoji="1" lang="en-US" altLang="ja-JP" sz="2800" dirty="0"/>
          </a:p>
          <a:p>
            <a:pPr algn="ctr"/>
            <a:endParaRPr lang="en-US" altLang="ja-JP" sz="2800" dirty="0"/>
          </a:p>
          <a:p>
            <a:pPr algn="ctr"/>
            <a:endParaRPr lang="en-US" altLang="ja-JP" sz="2800" dirty="0"/>
          </a:p>
          <a:p>
            <a:pPr algn="ctr"/>
            <a:endParaRPr kumimoji="1" lang="en-US" altLang="ja-JP" sz="2800" dirty="0"/>
          </a:p>
          <a:p>
            <a:pPr algn="ctr">
              <a:lnSpc>
                <a:spcPct val="70000"/>
              </a:lnSpc>
            </a:pPr>
            <a:endParaRPr lang="en-US" altLang="ja-JP" sz="2800" dirty="0"/>
          </a:p>
          <a:p>
            <a:pPr algn="ctr">
              <a:lnSpc>
                <a:spcPct val="70000"/>
              </a:lnSpc>
            </a:pPr>
            <a:r>
              <a:rPr lang="en-US" altLang="ja-JP" sz="2800" dirty="0"/>
              <a:t>There is </a:t>
            </a:r>
            <a:r>
              <a:rPr lang="en-US" altLang="ja-JP" sz="3900" b="1" dirty="0"/>
              <a:t>no</a:t>
            </a:r>
            <a:r>
              <a:rPr lang="en-US" altLang="ja-JP" sz="2800" dirty="0"/>
              <a:t> mesh connection.</a:t>
            </a:r>
          </a:p>
          <a:p>
            <a:pPr algn="ctr">
              <a:lnSpc>
                <a:spcPct val="70000"/>
              </a:lnSpc>
            </a:pPr>
            <a:r>
              <a:rPr lang="en-US" altLang="ja-JP" sz="2800" dirty="0"/>
              <a:t> Video stream and PTP </a:t>
            </a:r>
            <a:r>
              <a:rPr lang="en-US" altLang="ja-JP" sz="2800" b="1" dirty="0"/>
              <a:t>s</a:t>
            </a:r>
            <a:r>
              <a:rPr kumimoji="1" lang="en-US" altLang="ja-JP" sz="2800" b="1" dirty="0"/>
              <a:t>hare</a:t>
            </a:r>
            <a:r>
              <a:rPr kumimoji="1" lang="en-US" altLang="ja-JP" sz="2800" dirty="0"/>
              <a:t> the same network. 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1979712" y="2729092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2" y="1571935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1-1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76768" y="1571935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2-1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276768" y="2729092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2-2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00904" y="3363838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</a:p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00904" y="909903"/>
            <a:ext cx="936104" cy="725743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2" name="カギ線コネクタ 11"/>
          <p:cNvCxnSpPr>
            <a:stCxn id="9" idx="1"/>
            <a:endCxn id="8" idx="2"/>
          </p:cNvCxnSpPr>
          <p:nvPr/>
        </p:nvCxnSpPr>
        <p:spPr>
          <a:xfrm rot="10800000">
            <a:off x="4744820" y="3449172"/>
            <a:ext cx="756084" cy="274706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カギ線コネクタ 14"/>
          <p:cNvCxnSpPr>
            <a:stCxn id="10" idx="1"/>
            <a:endCxn id="7" idx="0"/>
          </p:cNvCxnSpPr>
          <p:nvPr/>
        </p:nvCxnSpPr>
        <p:spPr>
          <a:xfrm rot="10800000" flipV="1">
            <a:off x="4744820" y="1272775"/>
            <a:ext cx="756084" cy="299160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23528" y="2139702"/>
            <a:ext cx="1152128" cy="720080"/>
          </a:xfrm>
          <a:prstGeom prst="rect">
            <a:avLst/>
          </a:prstGeom>
          <a:ln/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IP conv.</a:t>
            </a:r>
          </a:p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(SC)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581024" y="2155969"/>
            <a:ext cx="1152128" cy="720080"/>
          </a:xfrm>
          <a:prstGeom prst="rect">
            <a:avLst/>
          </a:prstGeom>
          <a:ln/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IP conv.</a:t>
            </a:r>
          </a:p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(SC)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コネクタ 19"/>
          <p:cNvCxnSpPr>
            <a:endCxn id="6" idx="1"/>
          </p:cNvCxnSpPr>
          <p:nvPr/>
        </p:nvCxnSpPr>
        <p:spPr>
          <a:xfrm flipV="1">
            <a:off x="1475656" y="1931975"/>
            <a:ext cx="504056" cy="3848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5" idx="1"/>
          </p:cNvCxnSpPr>
          <p:nvPr/>
        </p:nvCxnSpPr>
        <p:spPr>
          <a:xfrm>
            <a:off x="1475656" y="2679762"/>
            <a:ext cx="504056" cy="4093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6" idx="3"/>
            <a:endCxn id="7" idx="1"/>
          </p:cNvCxnSpPr>
          <p:nvPr/>
        </p:nvCxnSpPr>
        <p:spPr>
          <a:xfrm>
            <a:off x="2915816" y="1931975"/>
            <a:ext cx="13609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5" idx="3"/>
            <a:endCxn id="8" idx="1"/>
          </p:cNvCxnSpPr>
          <p:nvPr/>
        </p:nvCxnSpPr>
        <p:spPr>
          <a:xfrm>
            <a:off x="2915816" y="3089132"/>
            <a:ext cx="13609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7" idx="3"/>
          </p:cNvCxnSpPr>
          <p:nvPr/>
        </p:nvCxnSpPr>
        <p:spPr>
          <a:xfrm>
            <a:off x="5212872" y="1931975"/>
            <a:ext cx="1368152" cy="411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8" idx="3"/>
          </p:cNvCxnSpPr>
          <p:nvPr/>
        </p:nvCxnSpPr>
        <p:spPr>
          <a:xfrm flipV="1">
            <a:off x="5212872" y="2679763"/>
            <a:ext cx="1368152" cy="4093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131840" y="2183344"/>
            <a:ext cx="100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Dark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ibers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55578" y="984065"/>
            <a:ext cx="92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Venue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93135" y="930101"/>
            <a:ext cx="92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矢印コネクタ 22"/>
          <p:cNvCxnSpPr>
            <a:endCxn id="10" idx="3"/>
          </p:cNvCxnSpPr>
          <p:nvPr/>
        </p:nvCxnSpPr>
        <p:spPr>
          <a:xfrm flipH="1">
            <a:off x="6437008" y="1272774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endCxn id="9" idx="3"/>
          </p:cNvCxnSpPr>
          <p:nvPr/>
        </p:nvCxnSpPr>
        <p:spPr>
          <a:xfrm flipH="1">
            <a:off x="6437008" y="3723877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545020" y="93010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09016" y="37238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1155578" y="285978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endCxn id="16" idx="2"/>
          </p:cNvCxnSpPr>
          <p:nvPr/>
        </p:nvCxnSpPr>
        <p:spPr>
          <a:xfrm flipV="1">
            <a:off x="899592" y="2859782"/>
            <a:ext cx="0" cy="47269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080588" y="29775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88500" y="29631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SDI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9" y="3374083"/>
            <a:ext cx="739170" cy="512409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664" y="2171136"/>
            <a:ext cx="828911" cy="688646"/>
          </a:xfrm>
          <a:prstGeom prst="rect">
            <a:avLst/>
          </a:prstGeom>
        </p:spPr>
      </p:pic>
      <p:cxnSp>
        <p:nvCxnSpPr>
          <p:cNvPr id="57" name="直線矢印コネクタ 56"/>
          <p:cNvCxnSpPr>
            <a:stCxn id="17" idx="3"/>
            <a:endCxn id="47" idx="1"/>
          </p:cNvCxnSpPr>
          <p:nvPr/>
        </p:nvCxnSpPr>
        <p:spPr>
          <a:xfrm flipV="1">
            <a:off x="7733152" y="2515459"/>
            <a:ext cx="448512" cy="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7633372" y="269978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SDI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線矢印コネクタ 68"/>
          <p:cNvCxnSpPr>
            <a:endCxn id="47" idx="0"/>
          </p:cNvCxnSpPr>
          <p:nvPr/>
        </p:nvCxnSpPr>
        <p:spPr>
          <a:xfrm>
            <a:off x="8596118" y="1856258"/>
            <a:ext cx="2" cy="314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8269588" y="14916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399003" y="9175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PTP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460388" y="373928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PTP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 smtClean="0"/>
              <a:t>B</a:t>
            </a:r>
            <a:r>
              <a:rPr lang="en-US" altLang="ja-JP" dirty="0"/>
              <a:t>) SMPTE ST 2022-7 </a:t>
            </a:r>
            <a:r>
              <a:rPr lang="en-US" altLang="ja-JP" dirty="0" smtClean="0"/>
              <a:t>Topology  cont.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555526"/>
            <a:ext cx="8784976" cy="4320480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Advantage: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lvl="1"/>
            <a:r>
              <a:rPr lang="en-US" altLang="ja-JP" dirty="0"/>
              <a:t>A simple topology.</a:t>
            </a:r>
          </a:p>
          <a:p>
            <a:pPr lvl="2"/>
            <a:r>
              <a:rPr kumimoji="1" lang="en-US" altLang="ja-JP" dirty="0"/>
              <a:t>100% air-gap in the intermediate BCs.</a:t>
            </a:r>
          </a:p>
          <a:p>
            <a:pPr lvl="1"/>
            <a:r>
              <a:rPr lang="en-US" altLang="ja-JP" dirty="0"/>
              <a:t>No concerns of loop.</a:t>
            </a:r>
          </a:p>
          <a:p>
            <a:pPr lvl="1"/>
            <a:r>
              <a:rPr kumimoji="1" lang="en-US" altLang="ja-JP" dirty="0"/>
              <a:t>Easy to share the network with PTP and the other messages.</a:t>
            </a:r>
          </a:p>
          <a:p>
            <a:pPr lvl="1"/>
            <a:r>
              <a:rPr kumimoji="1" lang="en-US" altLang="ja-JP" dirty="0"/>
              <a:t>Manufacturer independent.</a:t>
            </a:r>
          </a:p>
          <a:p>
            <a:endParaRPr lang="en-US" altLang="ja-JP" sz="1400" dirty="0"/>
          </a:p>
          <a:p>
            <a:r>
              <a:rPr lang="en-US" altLang="ja-JP" b="1" dirty="0">
                <a:solidFill>
                  <a:srgbClr val="002060"/>
                </a:solidFill>
              </a:rPr>
              <a:t>Disadvantage:</a:t>
            </a:r>
            <a:endParaRPr kumimoji="1" lang="en-US" altLang="ja-JP" b="1" dirty="0">
              <a:solidFill>
                <a:srgbClr val="002060"/>
              </a:solidFill>
            </a:endParaRPr>
          </a:p>
          <a:p>
            <a:pPr lvl="1"/>
            <a:r>
              <a:rPr lang="en-US" altLang="ja-JP" dirty="0"/>
              <a:t>Less flexibility for physical topology design.</a:t>
            </a:r>
          </a:p>
          <a:p>
            <a:endParaRPr lang="en-US" altLang="ja-JP" dirty="0"/>
          </a:p>
          <a:p>
            <a:r>
              <a:rPr lang="en-US" altLang="ja-JP" b="1" dirty="0"/>
              <a:t>It is one of practical design for desired redundant network.</a:t>
            </a:r>
          </a:p>
          <a:p>
            <a:r>
              <a:rPr lang="en-US" altLang="ja-JP" sz="2600" b="1" dirty="0"/>
              <a:t>(However the service must involve design consideration of redundancy)</a:t>
            </a:r>
            <a:endParaRPr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10345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555526"/>
            <a:ext cx="8784976" cy="432047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3400" b="1" dirty="0">
                <a:solidFill>
                  <a:srgbClr val="C00000"/>
                </a:solidFill>
              </a:rPr>
              <a:t>Needs: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PTP and the other messages coexist</a:t>
            </a:r>
            <a:endParaRPr lang="en-US" altLang="ja-JP" sz="1300" dirty="0"/>
          </a:p>
          <a:p>
            <a:pPr lvl="1">
              <a:lnSpc>
                <a:spcPct val="100000"/>
              </a:lnSpc>
            </a:pPr>
            <a:r>
              <a:rPr lang="en-US" altLang="ja-JP" dirty="0"/>
              <a:t>Redundancy</a:t>
            </a:r>
            <a:endParaRPr lang="en-US" altLang="ja-JP" sz="1200" dirty="0"/>
          </a:p>
          <a:p>
            <a:pPr lvl="1">
              <a:lnSpc>
                <a:spcPct val="100000"/>
              </a:lnSpc>
            </a:pPr>
            <a:r>
              <a:rPr lang="en-US" altLang="ja-JP" dirty="0"/>
              <a:t>Many engineers attempt to construct the mesh topology </a:t>
            </a:r>
            <a:r>
              <a:rPr lang="en-US" altLang="ja-JP" dirty="0" smtClean="0"/>
              <a:t>first</a:t>
            </a:r>
          </a:p>
          <a:p>
            <a:pPr lvl="1">
              <a:lnSpc>
                <a:spcPct val="100000"/>
              </a:lnSpc>
            </a:pPr>
            <a:endParaRPr lang="en-US" altLang="ja-JP" sz="1400" dirty="0"/>
          </a:p>
          <a:p>
            <a:pPr>
              <a:lnSpc>
                <a:spcPct val="100000"/>
              </a:lnSpc>
            </a:pPr>
            <a:r>
              <a:rPr lang="en-US" altLang="ja-JP" sz="3400" b="1" dirty="0">
                <a:solidFill>
                  <a:srgbClr val="C00000"/>
                </a:solidFill>
              </a:rPr>
              <a:t>Current solutions: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Well-known or BC (mfr.) </a:t>
            </a:r>
            <a:r>
              <a:rPr lang="en-US" altLang="ja-JP" dirty="0" smtClean="0"/>
              <a:t>dependent approach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en-US" altLang="ja-JP" dirty="0"/>
              <a:t>SMPTE ST 2022-7 </a:t>
            </a:r>
            <a:r>
              <a:rPr lang="en-US" altLang="ja-JP" dirty="0" smtClean="0"/>
              <a:t>design</a:t>
            </a:r>
          </a:p>
          <a:p>
            <a:pPr lvl="1">
              <a:lnSpc>
                <a:spcPct val="100000"/>
              </a:lnSpc>
            </a:pPr>
            <a:endParaRPr lang="en-US" altLang="ja-JP" sz="1400" dirty="0"/>
          </a:p>
          <a:p>
            <a:pPr>
              <a:lnSpc>
                <a:spcPct val="100000"/>
              </a:lnSpc>
            </a:pPr>
            <a:r>
              <a:rPr lang="en-US" altLang="ja-JP" sz="3400" b="1" dirty="0" smtClean="0">
                <a:solidFill>
                  <a:srgbClr val="C00000"/>
                </a:solidFill>
              </a:rPr>
              <a:t>Attentions:</a:t>
            </a:r>
            <a:endParaRPr lang="en-US" altLang="ja-JP" sz="3400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ja-JP" dirty="0" smtClean="0"/>
              <a:t>Many engineers are not </a:t>
            </a:r>
            <a:r>
              <a:rPr lang="en-US" altLang="ja-JP" dirty="0"/>
              <a:t>so familiar with PTP</a:t>
            </a:r>
            <a:endParaRPr lang="en-US" altLang="ja-JP" dirty="0" smtClean="0"/>
          </a:p>
          <a:p>
            <a:pPr lvl="1">
              <a:lnSpc>
                <a:spcPct val="100000"/>
              </a:lnSpc>
            </a:pPr>
            <a:r>
              <a:rPr lang="en-US" altLang="ja-JP" dirty="0" smtClean="0"/>
              <a:t>Clock quality order tend to be </a:t>
            </a:r>
            <a:r>
              <a:rPr lang="en-US" altLang="ja-JP" dirty="0"/>
              <a:t>missed </a:t>
            </a:r>
            <a:r>
              <a:rPr lang="en-US" altLang="ja-JP" dirty="0" smtClean="0"/>
              <a:t>out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028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7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Need Redundancy!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699542"/>
            <a:ext cx="8784976" cy="4176463"/>
          </a:xfrm>
        </p:spPr>
        <p:txBody>
          <a:bodyPr/>
          <a:lstStyle/>
          <a:p>
            <a:pPr lvl="1"/>
            <a:r>
              <a:rPr lang="en-US" altLang="ja-JP" dirty="0"/>
              <a:t>Typical engineers in enterprise or b</a:t>
            </a:r>
            <a:r>
              <a:rPr kumimoji="1" lang="en-US" altLang="ja-JP" dirty="0"/>
              <a:t>roadcasting area desire </a:t>
            </a:r>
            <a:r>
              <a:rPr lang="en-US" altLang="ja-JP" dirty="0"/>
              <a:t>communication</a:t>
            </a:r>
            <a:r>
              <a:rPr kumimoji="1" lang="en-US" altLang="ja-JP" dirty="0"/>
              <a:t> redundancy.</a:t>
            </a:r>
          </a:p>
          <a:p>
            <a:endParaRPr lang="en-US" altLang="ja-JP" sz="1600" dirty="0"/>
          </a:p>
          <a:p>
            <a:pPr lvl="1"/>
            <a:r>
              <a:rPr lang="en-US" altLang="ja-JP" dirty="0"/>
              <a:t>The whole communication is limited to the physical redundancy design.</a:t>
            </a:r>
          </a:p>
          <a:p>
            <a:pPr marL="450000" lvl="2" indent="0">
              <a:buNone/>
            </a:pPr>
            <a:endParaRPr lang="en-US" altLang="ja-JP" sz="1400" dirty="0"/>
          </a:p>
          <a:p>
            <a:pPr lvl="2"/>
            <a:r>
              <a:rPr lang="en-US" altLang="ja-JP" dirty="0"/>
              <a:t>Main service and PTP share the same network.</a:t>
            </a:r>
          </a:p>
          <a:p>
            <a:pPr lvl="2"/>
            <a:r>
              <a:rPr lang="en-US" altLang="ja-JP" b="1" dirty="0"/>
              <a:t>SMPTE ST 2022-7 </a:t>
            </a:r>
            <a:r>
              <a:rPr lang="en-US" altLang="ja-JP" dirty="0"/>
              <a:t>defines redundancy of video stream over IP network.</a:t>
            </a:r>
          </a:p>
          <a:p>
            <a:pPr lvl="2"/>
            <a:endParaRPr lang="en-US" altLang="ja-JP" dirty="0"/>
          </a:p>
          <a:p>
            <a:pPr lvl="1"/>
            <a:endParaRPr lang="en-US" altLang="ja-JP" dirty="0"/>
          </a:p>
          <a:p>
            <a:pPr lvl="2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99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Need Redundancy!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555526"/>
            <a:ext cx="8784976" cy="4320479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Is the compatibility between PTP and the standard physical redundancy design so well?</a:t>
            </a:r>
          </a:p>
          <a:p>
            <a:pPr algn="ctr"/>
            <a:endParaRPr kumimoji="1" lang="en-US" altLang="ja-JP" dirty="0"/>
          </a:p>
          <a:p>
            <a:pPr algn="ctr"/>
            <a:r>
              <a:rPr lang="en-US" altLang="ja-JP" sz="2800" dirty="0"/>
              <a:t>We have to say</a:t>
            </a:r>
          </a:p>
          <a:p>
            <a:pPr algn="ctr"/>
            <a:r>
              <a:rPr lang="en-US" altLang="ja-JP" sz="6000" b="1" dirty="0">
                <a:solidFill>
                  <a:srgbClr val="C00000"/>
                </a:solidFill>
              </a:rPr>
              <a:t>No!</a:t>
            </a:r>
          </a:p>
          <a:p>
            <a:pPr algn="ctr"/>
            <a:r>
              <a:rPr kumimoji="1" lang="en-US" altLang="ja-JP" sz="2400" dirty="0"/>
              <a:t>at the present…</a:t>
            </a:r>
          </a:p>
          <a:p>
            <a:pPr algn="ctr"/>
            <a:endParaRPr lang="en-US" altLang="ja-JP" dirty="0"/>
          </a:p>
          <a:p>
            <a:pPr algn="r"/>
            <a:r>
              <a:rPr kumimoji="1" lang="en-US" altLang="ja-JP" sz="1800" dirty="0"/>
              <a:t>(Let </a:t>
            </a:r>
            <a:r>
              <a:rPr lang="en-US" altLang="ja-JP" sz="1800" dirty="0"/>
              <a:t>me</a:t>
            </a:r>
            <a:r>
              <a:rPr kumimoji="1" lang="en-US" altLang="ja-JP" sz="1800" dirty="0"/>
              <a:t> show you the details next</a:t>
            </a:r>
            <a:r>
              <a:rPr lang="en-US" altLang="ja-JP" sz="1800" dirty="0"/>
              <a:t>)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96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Typical Redundancy Design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555526"/>
            <a:ext cx="8784976" cy="424847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dirty="0"/>
              <a:t>So many </a:t>
            </a:r>
            <a:r>
              <a:rPr lang="en-US" altLang="ja-JP" sz="2800" dirty="0"/>
              <a:t>engineers</a:t>
            </a:r>
            <a:r>
              <a:rPr kumimoji="1" lang="en-US" altLang="ja-JP" sz="2800" dirty="0"/>
              <a:t> </a:t>
            </a:r>
            <a:r>
              <a:rPr lang="en-US" altLang="ja-JP" sz="2800" dirty="0"/>
              <a:t>in enterprise or broadcasting</a:t>
            </a:r>
            <a:br>
              <a:rPr lang="en-US" altLang="ja-JP" sz="2800" dirty="0"/>
            </a:br>
            <a:r>
              <a:rPr lang="en-US" altLang="ja-JP" sz="2800" dirty="0"/>
              <a:t>area </a:t>
            </a:r>
            <a:r>
              <a:rPr lang="en-US" altLang="ja-JP" sz="3600" b="1" dirty="0">
                <a:solidFill>
                  <a:srgbClr val="C00000"/>
                </a:solidFill>
              </a:rPr>
              <a:t>love</a:t>
            </a:r>
            <a:r>
              <a:rPr lang="en-US" altLang="ja-JP" sz="2800" dirty="0"/>
              <a:t> the following wiring.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1403648" y="3435846"/>
            <a:ext cx="1080120" cy="720080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75856" y="3435846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03648" y="1779662"/>
            <a:ext cx="1090231" cy="725743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75856" y="1785325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1-1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04048" y="1787896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2-1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004048" y="3435846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2-2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876256" y="2571750"/>
            <a:ext cx="1008112" cy="720080"/>
          </a:xfrm>
          <a:prstGeom prst="rect">
            <a:avLst/>
          </a:prstGeom>
          <a:ln/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493879" y="1995686"/>
            <a:ext cx="781977" cy="283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493879" y="2283718"/>
            <a:ext cx="781977" cy="136532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493879" y="3939902"/>
            <a:ext cx="78197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2493879" y="2283718"/>
            <a:ext cx="781977" cy="136815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222071" y="1995686"/>
            <a:ext cx="781977" cy="283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222071" y="2283718"/>
            <a:ext cx="781977" cy="136532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222071" y="3939902"/>
            <a:ext cx="78197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4222071" y="2283718"/>
            <a:ext cx="781977" cy="136815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3" idx="3"/>
          </p:cNvCxnSpPr>
          <p:nvPr/>
        </p:nvCxnSpPr>
        <p:spPr>
          <a:xfrm>
            <a:off x="5940152" y="2147936"/>
            <a:ext cx="936104" cy="63983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4" idx="3"/>
          </p:cNvCxnSpPr>
          <p:nvPr/>
        </p:nvCxnSpPr>
        <p:spPr>
          <a:xfrm flipV="1">
            <a:off x="5940152" y="3048949"/>
            <a:ext cx="936104" cy="74693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5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PTP </a:t>
            </a:r>
            <a:r>
              <a:rPr lang="en-US" altLang="ja-JP" sz="2000" dirty="0"/>
              <a:t>(with BMCA)</a:t>
            </a:r>
            <a:r>
              <a:rPr lang="en-US" altLang="ja-JP" dirty="0"/>
              <a:t> can </a:t>
            </a:r>
            <a:r>
              <a:rPr lang="en-US" altLang="ja-JP" dirty="0" smtClean="0"/>
              <a:t>work  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07504" y="627534"/>
            <a:ext cx="8928992" cy="40324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ja-JP" sz="2800" dirty="0"/>
              <a:t>BMCA detects and prunes redundant lines logically.</a:t>
            </a:r>
          </a:p>
          <a:p>
            <a:pPr algn="ctr"/>
            <a:endParaRPr kumimoji="1" lang="en-US" altLang="ja-JP" sz="2800" dirty="0"/>
          </a:p>
          <a:p>
            <a:pPr algn="ctr"/>
            <a:endParaRPr lang="en-US" altLang="ja-JP" sz="2800" dirty="0"/>
          </a:p>
          <a:p>
            <a:pPr algn="ctr"/>
            <a:endParaRPr kumimoji="1" lang="en-US" altLang="ja-JP" sz="2800" dirty="0"/>
          </a:p>
          <a:p>
            <a:pPr algn="ctr"/>
            <a:endParaRPr lang="en-US" altLang="ja-JP" sz="2800" dirty="0"/>
          </a:p>
          <a:p>
            <a:pPr algn="ctr"/>
            <a:endParaRPr kumimoji="1" lang="en-US" altLang="ja-JP" sz="2800" dirty="0"/>
          </a:p>
          <a:p>
            <a:pPr algn="ctr"/>
            <a:endParaRPr lang="en-US" altLang="ja-JP" sz="2800" dirty="0" smtClean="0"/>
          </a:p>
          <a:p>
            <a:pPr algn="ctr"/>
            <a:endParaRPr lang="en-US" altLang="ja-JP" sz="2800" dirty="0" smtClean="0"/>
          </a:p>
          <a:p>
            <a:pPr algn="ctr"/>
            <a:endParaRPr lang="en-US" altLang="ja-JP" sz="2800" dirty="0" smtClean="0"/>
          </a:p>
          <a:p>
            <a:pPr algn="ctr"/>
            <a:r>
              <a:rPr lang="en-US" altLang="ja-JP" sz="2800" b="1" dirty="0" smtClean="0">
                <a:solidFill>
                  <a:srgbClr val="C00000"/>
                </a:solidFill>
              </a:rPr>
              <a:t>The </a:t>
            </a:r>
            <a:r>
              <a:rPr lang="en-US" altLang="ja-JP" sz="2800" b="1" dirty="0">
                <a:solidFill>
                  <a:srgbClr val="C00000"/>
                </a:solidFill>
              </a:rPr>
              <a:t>quality order of </a:t>
            </a:r>
            <a:r>
              <a:rPr lang="en-US" altLang="ja-JP" sz="2800" b="1" dirty="0" smtClean="0">
                <a:solidFill>
                  <a:srgbClr val="C00000"/>
                </a:solidFill>
              </a:rPr>
              <a:t>the clocks </a:t>
            </a:r>
            <a:r>
              <a:rPr lang="en-US" altLang="ja-JP" sz="2800" b="1" dirty="0">
                <a:solidFill>
                  <a:srgbClr val="C00000"/>
                </a:solidFill>
              </a:rPr>
              <a:t>has been considered too.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1043608" y="1131590"/>
            <a:ext cx="7056784" cy="2664296"/>
            <a:chOff x="1043608" y="1131590"/>
            <a:chExt cx="7056784" cy="2664296"/>
          </a:xfrm>
        </p:grpSpPr>
        <p:sp>
          <p:nvSpPr>
            <p:cNvPr id="5" name="正方形/長方形 4"/>
            <p:cNvSpPr/>
            <p:nvPr/>
          </p:nvSpPr>
          <p:spPr>
            <a:xfrm>
              <a:off x="1043608" y="3075806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GM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3059832" y="3075806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1-2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043608" y="1131590"/>
              <a:ext cx="936104" cy="725743"/>
            </a:xfrm>
            <a:prstGeom prst="rect">
              <a:avLst/>
            </a:prstGeom>
            <a:ln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GM</a:t>
              </a:r>
              <a:endPara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059832" y="1137253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1-1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076056" y="1137253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2-1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076056" y="3075806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2-2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164288" y="2067693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SC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楕円 21"/>
            <p:cNvSpPr/>
            <p:nvPr/>
          </p:nvSpPr>
          <p:spPr>
            <a:xfrm>
              <a:off x="1835696" y="1181507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楕円 39"/>
            <p:cNvSpPr/>
            <p:nvPr/>
          </p:nvSpPr>
          <p:spPr>
            <a:xfrm>
              <a:off x="1838524" y="1535295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楕円 40"/>
            <p:cNvSpPr/>
            <p:nvPr/>
          </p:nvSpPr>
          <p:spPr>
            <a:xfrm>
              <a:off x="1832868" y="3115966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楕円 41"/>
            <p:cNvSpPr/>
            <p:nvPr/>
          </p:nvSpPr>
          <p:spPr>
            <a:xfrm>
              <a:off x="1835696" y="3469754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楕円 42"/>
            <p:cNvSpPr/>
            <p:nvPr/>
          </p:nvSpPr>
          <p:spPr>
            <a:xfrm>
              <a:off x="2921472" y="1181507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楕円 43"/>
            <p:cNvSpPr/>
            <p:nvPr/>
          </p:nvSpPr>
          <p:spPr>
            <a:xfrm>
              <a:off x="2924300" y="1535295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楕円 44"/>
            <p:cNvSpPr/>
            <p:nvPr/>
          </p:nvSpPr>
          <p:spPr>
            <a:xfrm>
              <a:off x="3837036" y="1181507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楕円 45"/>
            <p:cNvSpPr/>
            <p:nvPr/>
          </p:nvSpPr>
          <p:spPr>
            <a:xfrm>
              <a:off x="3839864" y="1535295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2921472" y="3115966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楕円 47"/>
            <p:cNvSpPr/>
            <p:nvPr/>
          </p:nvSpPr>
          <p:spPr>
            <a:xfrm>
              <a:off x="2924300" y="3469754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楕円 48"/>
            <p:cNvSpPr/>
            <p:nvPr/>
          </p:nvSpPr>
          <p:spPr>
            <a:xfrm>
              <a:off x="3837036" y="3116621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楕円 49"/>
            <p:cNvSpPr/>
            <p:nvPr/>
          </p:nvSpPr>
          <p:spPr>
            <a:xfrm>
              <a:off x="3839864" y="3470409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楕円 50"/>
            <p:cNvSpPr/>
            <p:nvPr/>
          </p:nvSpPr>
          <p:spPr>
            <a:xfrm>
              <a:off x="4938340" y="1181507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楕円 51"/>
            <p:cNvSpPr/>
            <p:nvPr/>
          </p:nvSpPr>
          <p:spPr>
            <a:xfrm>
              <a:off x="4941168" y="1535295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楕円 52"/>
            <p:cNvSpPr/>
            <p:nvPr/>
          </p:nvSpPr>
          <p:spPr>
            <a:xfrm>
              <a:off x="4941168" y="3115966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楕円 53"/>
            <p:cNvSpPr/>
            <p:nvPr/>
          </p:nvSpPr>
          <p:spPr>
            <a:xfrm>
              <a:off x="4943996" y="3469754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楕円 54"/>
            <p:cNvSpPr/>
            <p:nvPr/>
          </p:nvSpPr>
          <p:spPr>
            <a:xfrm>
              <a:off x="5877768" y="1348127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楕円 55"/>
            <p:cNvSpPr/>
            <p:nvPr/>
          </p:nvSpPr>
          <p:spPr>
            <a:xfrm>
              <a:off x="5862910" y="3291830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楕円 56"/>
            <p:cNvSpPr/>
            <p:nvPr/>
          </p:nvSpPr>
          <p:spPr>
            <a:xfrm>
              <a:off x="7020272" y="2105275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楕円 57"/>
            <p:cNvSpPr/>
            <p:nvPr/>
          </p:nvSpPr>
          <p:spPr>
            <a:xfrm>
              <a:off x="7023100" y="2459063"/>
              <a:ext cx="288032" cy="288032"/>
            </a:xfrm>
            <a:prstGeom prst="ellipse">
              <a:avLst/>
            </a:prstGeom>
            <a:ln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直線コネクタ 59"/>
            <p:cNvCxnSpPr>
              <a:stCxn id="22" idx="6"/>
              <a:endCxn id="43" idx="2"/>
            </p:cNvCxnSpPr>
            <p:nvPr/>
          </p:nvCxnSpPr>
          <p:spPr>
            <a:xfrm>
              <a:off x="2123728" y="1325523"/>
              <a:ext cx="797744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stCxn id="45" idx="6"/>
              <a:endCxn id="51" idx="2"/>
            </p:cNvCxnSpPr>
            <p:nvPr/>
          </p:nvCxnSpPr>
          <p:spPr>
            <a:xfrm>
              <a:off x="4125068" y="1325523"/>
              <a:ext cx="813272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stCxn id="55" idx="6"/>
              <a:endCxn id="57" idx="1"/>
            </p:cNvCxnSpPr>
            <p:nvPr/>
          </p:nvCxnSpPr>
          <p:spPr>
            <a:xfrm>
              <a:off x="6165800" y="1492143"/>
              <a:ext cx="896653" cy="655313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46" idx="5"/>
              <a:endCxn id="53" idx="1"/>
            </p:cNvCxnSpPr>
            <p:nvPr/>
          </p:nvCxnSpPr>
          <p:spPr>
            <a:xfrm>
              <a:off x="4085715" y="1781146"/>
              <a:ext cx="897634" cy="137700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stCxn id="52" idx="3"/>
              <a:endCxn id="49" idx="7"/>
            </p:cNvCxnSpPr>
            <p:nvPr/>
          </p:nvCxnSpPr>
          <p:spPr>
            <a:xfrm flipH="1">
              <a:off x="4082887" y="1781146"/>
              <a:ext cx="900462" cy="137765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44" idx="3"/>
              <a:endCxn id="41" idx="7"/>
            </p:cNvCxnSpPr>
            <p:nvPr/>
          </p:nvCxnSpPr>
          <p:spPr>
            <a:xfrm flipH="1">
              <a:off x="2078719" y="1781146"/>
              <a:ext cx="887762" cy="137700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>
              <a:stCxn id="47" idx="1"/>
              <a:endCxn id="40" idx="5"/>
            </p:cNvCxnSpPr>
            <p:nvPr/>
          </p:nvCxnSpPr>
          <p:spPr>
            <a:xfrm flipH="1" flipV="1">
              <a:off x="2084375" y="1781146"/>
              <a:ext cx="879278" cy="1377001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stCxn id="42" idx="6"/>
              <a:endCxn id="48" idx="2"/>
            </p:cNvCxnSpPr>
            <p:nvPr/>
          </p:nvCxnSpPr>
          <p:spPr>
            <a:xfrm>
              <a:off x="2123728" y="3613770"/>
              <a:ext cx="800572" cy="0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>
              <a:stCxn id="50" idx="6"/>
              <a:endCxn id="54" idx="2"/>
            </p:cNvCxnSpPr>
            <p:nvPr/>
          </p:nvCxnSpPr>
          <p:spPr>
            <a:xfrm flipV="1">
              <a:off x="4127896" y="3613770"/>
              <a:ext cx="816100" cy="655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>
              <a:stCxn id="56" idx="6"/>
              <a:endCxn id="58" idx="3"/>
            </p:cNvCxnSpPr>
            <p:nvPr/>
          </p:nvCxnSpPr>
          <p:spPr>
            <a:xfrm flipV="1">
              <a:off x="6150942" y="2704914"/>
              <a:ext cx="914339" cy="730932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7" name="グループ化 86"/>
          <p:cNvGrpSpPr/>
          <p:nvPr/>
        </p:nvGrpSpPr>
        <p:grpSpPr>
          <a:xfrm>
            <a:off x="1045029" y="1131590"/>
            <a:ext cx="7056784" cy="2664296"/>
            <a:chOff x="1043608" y="1131590"/>
            <a:chExt cx="7056784" cy="2664296"/>
          </a:xfrm>
        </p:grpSpPr>
        <p:sp>
          <p:nvSpPr>
            <p:cNvPr id="88" name="正方形/長方形 87"/>
            <p:cNvSpPr/>
            <p:nvPr/>
          </p:nvSpPr>
          <p:spPr>
            <a:xfrm>
              <a:off x="7164288" y="2067693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SC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9" name="直線コネクタ 88"/>
            <p:cNvCxnSpPr/>
            <p:nvPr/>
          </p:nvCxnSpPr>
          <p:spPr>
            <a:xfrm>
              <a:off x="1979712" y="1325523"/>
              <a:ext cx="1080120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3995936" y="1325523"/>
              <a:ext cx="1080120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>
              <a:stCxn id="102" idx="3"/>
            </p:cNvCxnSpPr>
            <p:nvPr/>
          </p:nvCxnSpPr>
          <p:spPr>
            <a:xfrm>
              <a:off x="6012160" y="1497293"/>
              <a:ext cx="1152128" cy="786425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995936" y="1635646"/>
              <a:ext cx="1080120" cy="1656184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H="1">
              <a:off x="3995936" y="1635646"/>
              <a:ext cx="1080121" cy="1656184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H="1">
              <a:off x="1979713" y="1635646"/>
              <a:ext cx="1080119" cy="1656184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3995937" y="3579862"/>
              <a:ext cx="1080120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983954" y="3598636"/>
              <a:ext cx="1080120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1983954" y="1658982"/>
              <a:ext cx="1080120" cy="1656184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正方形/長方形 97"/>
            <p:cNvSpPr/>
            <p:nvPr/>
          </p:nvSpPr>
          <p:spPr>
            <a:xfrm>
              <a:off x="1043608" y="3075806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GM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3059832" y="3075806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1-2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1043608" y="1131590"/>
              <a:ext cx="936104" cy="725743"/>
            </a:xfrm>
            <a:prstGeom prst="rect">
              <a:avLst/>
            </a:prstGeom>
            <a:ln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GM</a:t>
              </a:r>
              <a:endPara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3059832" y="1137253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1-1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5076056" y="1137253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2-1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5076056" y="3075806"/>
              <a:ext cx="936104" cy="720080"/>
            </a:xfrm>
            <a:prstGeom prst="rect">
              <a:avLst/>
            </a:prstGeom>
            <a:ln/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2-2</a:t>
              </a:r>
              <a:endPara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4" name="直線コネクタ 103"/>
            <p:cNvCxnSpPr>
              <a:stCxn id="103" idx="3"/>
            </p:cNvCxnSpPr>
            <p:nvPr/>
          </p:nvCxnSpPr>
          <p:spPr>
            <a:xfrm flipV="1">
              <a:off x="6012160" y="2571750"/>
              <a:ext cx="1152128" cy="8640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3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483518"/>
            <a:ext cx="8784976" cy="4320480"/>
          </a:xfrm>
        </p:spPr>
        <p:txBody>
          <a:bodyPr>
            <a:noAutofit/>
          </a:bodyPr>
          <a:lstStyle/>
          <a:p>
            <a:pPr algn="ctr"/>
            <a:r>
              <a:rPr lang="en-US" altLang="ja-JP" sz="2400" dirty="0"/>
              <a:t>What happens for </a:t>
            </a:r>
            <a:r>
              <a:rPr lang="en-US" altLang="ja-JP" sz="2800" b="1" dirty="0"/>
              <a:t>non-PTP</a:t>
            </a:r>
            <a:r>
              <a:rPr lang="en-US" altLang="ja-JP" sz="2400" dirty="0"/>
              <a:t> message on that network?</a:t>
            </a:r>
          </a:p>
          <a:p>
            <a:pPr algn="ctr"/>
            <a:r>
              <a:rPr lang="en-US" altLang="ja-JP" sz="2400" dirty="0"/>
              <a:t>A broadcast storm probably occur.</a:t>
            </a:r>
          </a:p>
          <a:p>
            <a:pPr algn="ctr"/>
            <a:endParaRPr kumimoji="1" lang="en-US" altLang="ja-JP" sz="1800" dirty="0" smtClean="0"/>
          </a:p>
          <a:p>
            <a:pPr algn="ctr"/>
            <a:endParaRPr kumimoji="1" lang="en-US" altLang="ja-JP" sz="1800" dirty="0"/>
          </a:p>
          <a:p>
            <a:pPr algn="ctr"/>
            <a:endParaRPr lang="en-US" altLang="ja-JP" sz="1800" dirty="0"/>
          </a:p>
          <a:p>
            <a:pPr algn="ctr"/>
            <a:endParaRPr lang="en-US" altLang="ja-JP" sz="1800" dirty="0" smtClean="0"/>
          </a:p>
          <a:p>
            <a:pPr algn="ctr"/>
            <a:endParaRPr lang="en-US" altLang="ja-JP" sz="1800" dirty="0"/>
          </a:p>
          <a:p>
            <a:pPr algn="ctr"/>
            <a:endParaRPr lang="en-US" altLang="ja-JP" sz="1800" dirty="0"/>
          </a:p>
          <a:p>
            <a:pPr algn="ctr"/>
            <a:endParaRPr lang="en-US" altLang="ja-JP" sz="1800" dirty="0"/>
          </a:p>
          <a:p>
            <a:r>
              <a:rPr lang="en-US" altLang="ja-JP" sz="2400" b="1" dirty="0" smtClean="0"/>
              <a:t>Is </a:t>
            </a:r>
            <a:r>
              <a:rPr lang="en-US" altLang="ja-JP" sz="2400" b="1" dirty="0"/>
              <a:t>mesh topology really impossible?</a:t>
            </a:r>
          </a:p>
          <a:p>
            <a:r>
              <a:rPr lang="en-US" altLang="ja-JP" sz="2400" b="1" dirty="0"/>
              <a:t>Can we overcome the difficulty by configuring SW</a:t>
            </a:r>
            <a:r>
              <a:rPr lang="en-US" altLang="ja-JP" sz="2400" b="1" dirty="0" smtClean="0"/>
              <a:t>?</a:t>
            </a:r>
            <a:endParaRPr lang="en-US" altLang="ja-JP" sz="24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PTP </a:t>
            </a:r>
            <a:r>
              <a:rPr lang="en-US" altLang="ja-JP" sz="2000" dirty="0"/>
              <a:t>(with BMCA)</a:t>
            </a:r>
            <a:r>
              <a:rPr lang="en-US" altLang="ja-JP" dirty="0"/>
              <a:t> can work however...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47664" y="3147814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</a:p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75856" y="3147814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57775" y="1491630"/>
            <a:ext cx="936104" cy="725743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275856" y="1497293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1-1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04048" y="1499864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2-1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004048" y="3147814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2-2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76256" y="2283718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493879" y="1707654"/>
            <a:ext cx="781977" cy="283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493879" y="1995686"/>
            <a:ext cx="781977" cy="136532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493879" y="3651870"/>
            <a:ext cx="78197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2493879" y="1995686"/>
            <a:ext cx="781977" cy="136815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222071" y="1707654"/>
            <a:ext cx="781977" cy="283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222071" y="1995686"/>
            <a:ext cx="781977" cy="136532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222071" y="3651870"/>
            <a:ext cx="78197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4222071" y="1995686"/>
            <a:ext cx="781977" cy="136815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9" idx="3"/>
          </p:cNvCxnSpPr>
          <p:nvPr/>
        </p:nvCxnSpPr>
        <p:spPr>
          <a:xfrm>
            <a:off x="5940152" y="1859904"/>
            <a:ext cx="936104" cy="63983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3"/>
          </p:cNvCxnSpPr>
          <p:nvPr/>
        </p:nvCxnSpPr>
        <p:spPr>
          <a:xfrm flipV="1">
            <a:off x="5940152" y="2760917"/>
            <a:ext cx="936104" cy="74693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3707904" y="1859904"/>
            <a:ext cx="1728192" cy="1647950"/>
            <a:chOff x="3707904" y="1643880"/>
            <a:chExt cx="1728192" cy="1647950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3851920" y="1643880"/>
              <a:ext cx="1584176" cy="0"/>
            </a:xfrm>
            <a:prstGeom prst="line">
              <a:avLst/>
            </a:prstGeom>
            <a:ln w="1270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3779912" y="1643880"/>
              <a:ext cx="1656184" cy="1647950"/>
            </a:xfrm>
            <a:prstGeom prst="line">
              <a:avLst/>
            </a:prstGeom>
            <a:ln w="1270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H="1" flipV="1">
              <a:off x="3707904" y="1707654"/>
              <a:ext cx="1728192" cy="1584176"/>
            </a:xfrm>
            <a:prstGeom prst="straightConnector1">
              <a:avLst/>
            </a:prstGeom>
            <a:ln w="127000" cap="rnd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3779912" y="3291830"/>
              <a:ext cx="1656184" cy="0"/>
            </a:xfrm>
            <a:prstGeom prst="line">
              <a:avLst/>
            </a:prstGeom>
            <a:ln w="127000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4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Avoid the loop problem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744416"/>
          </a:xfrm>
        </p:spPr>
        <p:txBody>
          <a:bodyPr>
            <a:noAutofit/>
          </a:bodyPr>
          <a:lstStyle/>
          <a:p>
            <a:pPr marL="514350" lvl="1" indent="-514350">
              <a:buFont typeface="+mj-lt"/>
              <a:buAutoNum type="alphaUcParenR"/>
            </a:pPr>
            <a:r>
              <a:rPr lang="en-US" altLang="ja-JP" sz="3600" b="1" dirty="0" smtClean="0">
                <a:solidFill>
                  <a:srgbClr val="C00000"/>
                </a:solidFill>
              </a:rPr>
              <a:t>Switching technique</a:t>
            </a:r>
          </a:p>
          <a:p>
            <a:pPr lvl="2"/>
            <a:r>
              <a:rPr lang="en-US" altLang="ja-JP" sz="3200" dirty="0" smtClean="0"/>
              <a:t>Well-known </a:t>
            </a:r>
            <a:r>
              <a:rPr lang="en-US" altLang="ja-JP" sz="3200" dirty="0"/>
              <a:t>loop </a:t>
            </a:r>
            <a:r>
              <a:rPr lang="en-US" altLang="ja-JP" sz="3200" dirty="0" smtClean="0"/>
              <a:t>protection </a:t>
            </a:r>
            <a:r>
              <a:rPr lang="en-US" altLang="ja-JP" sz="3200" dirty="0"/>
              <a:t>technology</a:t>
            </a:r>
            <a:r>
              <a:rPr lang="en-US" altLang="ja-JP" sz="3200" dirty="0" smtClean="0"/>
              <a:t>.</a:t>
            </a:r>
            <a:endParaRPr lang="en-US" altLang="ja-JP" sz="1800" dirty="0"/>
          </a:p>
          <a:p>
            <a:pPr lvl="2"/>
            <a:r>
              <a:rPr lang="en-US" altLang="ja-JP" sz="3200" dirty="0"/>
              <a:t>The BC (mfr.) dependent </a:t>
            </a:r>
            <a:r>
              <a:rPr lang="en-US" altLang="ja-JP" sz="3200" dirty="0" smtClean="0"/>
              <a:t>technique.</a:t>
            </a:r>
          </a:p>
          <a:p>
            <a:pPr marL="450000" lvl="2" indent="0">
              <a:buNone/>
            </a:pPr>
            <a:endParaRPr lang="en-US" altLang="ja-JP" sz="3200" b="1" dirty="0" smtClean="0"/>
          </a:p>
          <a:p>
            <a:pPr marL="514350" lvl="1" indent="-514350">
              <a:buFont typeface="+mj-lt"/>
              <a:buAutoNum type="alphaUcParenR"/>
            </a:pPr>
            <a:r>
              <a:rPr kumimoji="1" lang="en-US" altLang="ja-JP" sz="3600" b="1" dirty="0" smtClean="0">
                <a:solidFill>
                  <a:srgbClr val="C00000"/>
                </a:solidFill>
              </a:rPr>
              <a:t>An </a:t>
            </a:r>
            <a:r>
              <a:rPr lang="en-US" altLang="ja-JP" sz="3600" b="1" dirty="0">
                <a:solidFill>
                  <a:srgbClr val="C00000"/>
                </a:solidFill>
              </a:rPr>
              <a:t>a</a:t>
            </a:r>
            <a:r>
              <a:rPr kumimoji="1" lang="en-US" altLang="ja-JP" sz="3600" b="1" dirty="0" smtClean="0">
                <a:solidFill>
                  <a:srgbClr val="C00000"/>
                </a:solidFill>
              </a:rPr>
              <a:t>pproach in the actual service</a:t>
            </a:r>
          </a:p>
          <a:p>
            <a:pPr lvl="2"/>
            <a:r>
              <a:rPr kumimoji="1" lang="en-US" altLang="ja-JP" sz="3200" dirty="0" smtClean="0"/>
              <a:t>SMPTE ST 2022-7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006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 smtClean="0"/>
              <a:t>A) Well-known </a:t>
            </a:r>
            <a:r>
              <a:rPr lang="en-US" altLang="ja-JP" dirty="0"/>
              <a:t>technology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555526"/>
            <a:ext cx="8784976" cy="4320479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en-US" altLang="ja-JP" b="1" dirty="0"/>
              <a:t>Ex: (Rapid) Spanning Tree Protocol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Pruning redundant line logically under L2 network.</a:t>
            </a:r>
          </a:p>
          <a:p>
            <a:pPr indent="-450000">
              <a:lnSpc>
                <a:spcPct val="100000"/>
              </a:lnSpc>
            </a:pPr>
            <a:endParaRPr lang="en-US" altLang="ja-JP" sz="1200" dirty="0"/>
          </a:p>
          <a:p>
            <a:pPr indent="-450000">
              <a:lnSpc>
                <a:spcPct val="100000"/>
              </a:lnSpc>
            </a:pPr>
            <a:r>
              <a:rPr lang="en-US" altLang="ja-JP" b="1" dirty="0">
                <a:solidFill>
                  <a:srgbClr val="C00000"/>
                </a:solidFill>
              </a:rPr>
              <a:t>Advantage: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Can handle arbitrary mesh topology.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Manufactures independent technology.</a:t>
            </a:r>
          </a:p>
          <a:p>
            <a:pPr>
              <a:lnSpc>
                <a:spcPct val="100000"/>
              </a:lnSpc>
            </a:pPr>
            <a:endParaRPr lang="en-US" altLang="ja-JP" sz="1100" dirty="0"/>
          </a:p>
          <a:p>
            <a:pPr>
              <a:lnSpc>
                <a:spcPct val="100000"/>
              </a:lnSpc>
            </a:pPr>
            <a:r>
              <a:rPr lang="en-US" altLang="ja-JP" b="1" dirty="0">
                <a:solidFill>
                  <a:srgbClr val="002060"/>
                </a:solidFill>
              </a:rPr>
              <a:t>Disadvantage: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A few seconds LAN ports blocking.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Cancel BMCA advantage. (Clock quality order)</a:t>
            </a:r>
          </a:p>
          <a:p>
            <a:pPr lvl="1">
              <a:lnSpc>
                <a:spcPct val="100000"/>
              </a:lnSpc>
            </a:pPr>
            <a:endParaRPr lang="en-US" altLang="ja-JP" dirty="0"/>
          </a:p>
          <a:p>
            <a:pPr lvl="1"/>
            <a:endParaRPr lang="en-US" altLang="ja-JP" dirty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3744-1C88-41AF-A7CA-C7E838F509E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 smtClean="0"/>
              <a:t>A) BC </a:t>
            </a:r>
            <a:r>
              <a:rPr lang="en-US" altLang="ja-JP" dirty="0"/>
              <a:t>(mfr.) dependent </a:t>
            </a:r>
            <a:r>
              <a:rPr lang="en-US" altLang="ja-JP" dirty="0" smtClean="0"/>
              <a:t>technique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555526"/>
            <a:ext cx="8784976" cy="4320479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sz="4200" b="1" dirty="0"/>
              <a:t>Ex: Link aggregation </a:t>
            </a:r>
            <a:r>
              <a:rPr lang="en-US" altLang="ja-JP" sz="4200" b="1" dirty="0" smtClean="0"/>
              <a:t>(LAG) + Stacking</a:t>
            </a:r>
            <a:endParaRPr kumimoji="1" lang="en-US" altLang="ja-JP" sz="4200" b="1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b="1" dirty="0" smtClean="0">
                <a:solidFill>
                  <a:srgbClr val="C00000"/>
                </a:solidFill>
              </a:rPr>
              <a:t>Points:</a:t>
            </a:r>
            <a:endParaRPr lang="en-US" altLang="ja-JP" b="1" dirty="0">
              <a:solidFill>
                <a:srgbClr val="C00000"/>
              </a:solidFill>
            </a:endParaRPr>
          </a:p>
          <a:p>
            <a:pPr lvl="1"/>
            <a:r>
              <a:rPr lang="en-US" altLang="ja-JP" dirty="0" smtClean="0"/>
              <a:t>Must use stacking</a:t>
            </a:r>
          </a:p>
          <a:p>
            <a:pPr lvl="1"/>
            <a:r>
              <a:rPr lang="en-US" altLang="ja-JP" dirty="0" smtClean="0"/>
              <a:t>BMCA works perfectly if</a:t>
            </a:r>
          </a:p>
          <a:p>
            <a:pPr lvl="2"/>
            <a:r>
              <a:rPr lang="en-US" altLang="ja-JP" dirty="0" smtClean="0"/>
              <a:t>PTP is not affected by the LAG and stacking.</a:t>
            </a:r>
          </a:p>
          <a:p>
            <a:pPr lvl="2"/>
            <a:r>
              <a:rPr lang="en-US" altLang="ja-JP" dirty="0" smtClean="0"/>
              <a:t>PTP, LAG and staking can be configured simultaneously. </a:t>
            </a:r>
          </a:p>
          <a:p>
            <a:pPr lvl="1"/>
            <a:endParaRPr lang="en-US" altLang="ja-JP" dirty="0"/>
          </a:p>
        </p:txBody>
      </p:sp>
      <p:sp>
        <p:nvSpPr>
          <p:cNvPr id="9" name="正方形/長方形 8"/>
          <p:cNvSpPr/>
          <p:nvPr/>
        </p:nvSpPr>
        <p:spPr>
          <a:xfrm>
            <a:off x="1700680" y="915566"/>
            <a:ext cx="1264765" cy="720080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220960" y="2787774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20960" y="1137253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669232" y="1139824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2-1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69232" y="2787774"/>
            <a:ext cx="936104" cy="720080"/>
          </a:xfrm>
          <a:prstGeom prst="rect">
            <a:avLst/>
          </a:prstGeom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2-2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47664" y="2787774"/>
            <a:ext cx="1656184" cy="720080"/>
          </a:xfrm>
          <a:prstGeom prst="rect">
            <a:avLst/>
          </a:prstGeom>
          <a:ln/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Client / SC</a:t>
            </a:r>
          </a:p>
        </p:txBody>
      </p:sp>
      <p:cxnSp>
        <p:nvCxnSpPr>
          <p:cNvPr id="16" name="直線コネクタ 15"/>
          <p:cNvCxnSpPr/>
          <p:nvPr/>
        </p:nvCxnSpPr>
        <p:spPr>
          <a:xfrm>
            <a:off x="5157064" y="1635646"/>
            <a:ext cx="1512168" cy="137579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5157064" y="1671948"/>
            <a:ext cx="1512168" cy="133185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157064" y="1419622"/>
            <a:ext cx="151216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157064" y="3219822"/>
            <a:ext cx="151216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9" idx="3"/>
          </p:cNvCxnSpPr>
          <p:nvPr/>
        </p:nvCxnSpPr>
        <p:spPr>
          <a:xfrm>
            <a:off x="2965445" y="1275606"/>
            <a:ext cx="1255515" cy="11084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12" idx="2"/>
            <a:endCxn id="13" idx="0"/>
          </p:cNvCxnSpPr>
          <p:nvPr/>
        </p:nvCxnSpPr>
        <p:spPr>
          <a:xfrm>
            <a:off x="7137284" y="1859904"/>
            <a:ext cx="0" cy="92787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6165176" y="987574"/>
            <a:ext cx="1656184" cy="2736304"/>
          </a:xfrm>
          <a:prstGeom prst="rect">
            <a:avLst/>
          </a:prstGeom>
          <a:noFill/>
          <a:ln w="38100">
            <a:prstDash val="sys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/>
        </p:nvSpPr>
        <p:spPr>
          <a:xfrm>
            <a:off x="5232053" y="1239602"/>
            <a:ext cx="144016" cy="792088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>
            <a:off x="5247073" y="2643758"/>
            <a:ext cx="144016" cy="79208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6453207" y="1267970"/>
            <a:ext cx="151299" cy="295670"/>
          </a:xfrm>
          <a:prstGeom prst="ellipse">
            <a:avLst/>
          </a:prstGeom>
          <a:noFill/>
          <a:ln w="38100"/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6450479" y="2715767"/>
            <a:ext cx="151299" cy="295670"/>
          </a:xfrm>
          <a:prstGeom prst="ellipse">
            <a:avLst/>
          </a:prstGeom>
          <a:noFill/>
          <a:ln w="38100"/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/>
        </p:nvSpPr>
        <p:spPr>
          <a:xfrm>
            <a:off x="6447529" y="1671948"/>
            <a:ext cx="151299" cy="29567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/>
          <p:cNvSpPr/>
          <p:nvPr/>
        </p:nvSpPr>
        <p:spPr>
          <a:xfrm>
            <a:off x="6447528" y="3099329"/>
            <a:ext cx="151299" cy="29567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236296" y="2139702"/>
            <a:ext cx="1179131" cy="400110"/>
          </a:xfrm>
          <a:prstGeom prst="rect">
            <a:avLst/>
          </a:prstGeom>
          <a:solidFill>
            <a:schemeClr val="bg1">
              <a:alpha val="9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tacking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線コネクタ 30"/>
          <p:cNvCxnSpPr>
            <a:stCxn id="14" idx="3"/>
            <a:endCxn id="10" idx="1"/>
          </p:cNvCxnSpPr>
          <p:nvPr/>
        </p:nvCxnSpPr>
        <p:spPr>
          <a:xfrm>
            <a:off x="3203848" y="3147814"/>
            <a:ext cx="101711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1700680" y="1779662"/>
            <a:ext cx="1264765" cy="720080"/>
          </a:xfrm>
          <a:prstGeom prst="rect">
            <a:avLst/>
          </a:prstGeom>
          <a:ln/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直線コネクタ 45"/>
          <p:cNvCxnSpPr>
            <a:stCxn id="36" idx="3"/>
          </p:cNvCxnSpPr>
          <p:nvPr/>
        </p:nvCxnSpPr>
        <p:spPr>
          <a:xfrm flipV="1">
            <a:off x="2965445" y="1671948"/>
            <a:ext cx="1255515" cy="46775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0A5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6C66871CE54054CA658FC44B8F63EDB" ma:contentTypeVersion="1" ma:contentTypeDescription="新しいドキュメントを作成します。" ma:contentTypeScope="" ma:versionID="ee91ec38dcc2433196d2e3a2012ad2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c7ef19d8f8bc3c08896cf45044734b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C94C56-635E-4D31-9B9D-07CA4BD8F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8B0B1F-71E1-45A4-AA87-AC964740C9A4}">
  <ds:schemaRefs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099FAD2-D1CB-40D8-B2C0-2C9BEF0F14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14401</TotalTime>
  <Words>729</Words>
  <Application>Microsoft Office PowerPoint</Application>
  <PresentationFormat>画面に合わせる (16:9)</PresentationFormat>
  <Paragraphs>296</Paragraphs>
  <Slides>16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Difficulty in Designing Redundant Network where PTP and The Other Services Coexist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SEIKO Solutions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 in Designing Redundant Network where PTP and The Other Services Coexist</dc:title>
  <dc:creator>yosuke.kurata@seiko-sol.co.jp</dc:creator>
  <cp:lastModifiedBy>Yosuke KURATA</cp:lastModifiedBy>
  <cp:revision>857</cp:revision>
  <cp:lastPrinted>2018-10-25T11:21:19Z</cp:lastPrinted>
  <dcterms:created xsi:type="dcterms:W3CDTF">2014-07-07T03:11:15Z</dcterms:created>
  <dcterms:modified xsi:type="dcterms:W3CDTF">2018-11-02T12:13:07Z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0x01010076C66871CE54054CA658FC44B8F63EDB</vt:lpwstr>
  </property>
  <property fmtid="{D5CDD505-2E9C-101B-9397-08002B2CF9AE}" pid="3" name="Order">
    <vt:r8>11700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